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sldIdLst>
    <p:sldId id="265" r:id="rId4"/>
    <p:sldId id="256" r:id="rId5"/>
    <p:sldId id="263" r:id="rId6"/>
    <p:sldId id="267" r:id="rId7"/>
    <p:sldId id="260" r:id="rId8"/>
    <p:sldId id="264" r:id="rId9"/>
    <p:sldId id="257" r:id="rId10"/>
    <p:sldId id="259" r:id="rId11"/>
    <p:sldId id="258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\Documents\Gaia\ENPI\Elaborazione%20dati2rev2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\Documents\Gaia\ENPI\Elaborazione%20dati2rev2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'[Elaborazione dati2rev2 (1).xlsx]SUM'!$A$13:$A$15</c:f>
              <c:strCache>
                <c:ptCount val="3"/>
                <c:pt idx="0">
                  <c:v>BSB</c:v>
                </c:pt>
                <c:pt idx="1">
                  <c:v>MED</c:v>
                </c:pt>
                <c:pt idx="2">
                  <c:v>IT-TN</c:v>
                </c:pt>
              </c:strCache>
            </c:strRef>
          </c:cat>
          <c:val>
            <c:numRef>
              <c:f>'[Elaborazione dati2rev2 (1).xlsx]SUM'!$B$13:$B$15</c:f>
              <c:numCache>
                <c:formatCode>0</c:formatCode>
                <c:ptCount val="3"/>
                <c:pt idx="0">
                  <c:v>0</c:v>
                </c:pt>
                <c:pt idx="1">
                  <c:v>1534291.73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4-4004-8FF4-D3AD2BEC94CD}"/>
            </c:ext>
          </c:extLst>
        </c:ser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'[Elaborazione dati2rev2 (1).xlsx]SUM'!$A$13:$A$15</c:f>
              <c:strCache>
                <c:ptCount val="3"/>
                <c:pt idx="0">
                  <c:v>BSB</c:v>
                </c:pt>
                <c:pt idx="1">
                  <c:v>MED</c:v>
                </c:pt>
                <c:pt idx="2">
                  <c:v>IT-TN</c:v>
                </c:pt>
              </c:strCache>
            </c:strRef>
          </c:cat>
          <c:val>
            <c:numRef>
              <c:f>'[Elaborazione dati2rev2 (1).xlsx]SUM'!$C$13:$C$15</c:f>
              <c:numCache>
                <c:formatCode>0</c:formatCode>
                <c:ptCount val="3"/>
                <c:pt idx="0">
                  <c:v>0</c:v>
                </c:pt>
                <c:pt idx="1">
                  <c:v>2635456</c:v>
                </c:pt>
                <c:pt idx="2">
                  <c:v>2542903.7599999998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A4-4004-8FF4-D3AD2BEC94CD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'[Elaborazione dati2rev2 (1).xlsx]SUM'!$A$13:$A$15</c:f>
              <c:strCache>
                <c:ptCount val="3"/>
                <c:pt idx="0">
                  <c:v>BSB</c:v>
                </c:pt>
                <c:pt idx="1">
                  <c:v>MED</c:v>
                </c:pt>
                <c:pt idx="2">
                  <c:v>IT-TN</c:v>
                </c:pt>
              </c:strCache>
            </c:strRef>
          </c:cat>
          <c:val>
            <c:numRef>
              <c:f>'[Elaborazione dati2rev2 (1).xlsx]SUM'!$D$13:$D$15</c:f>
              <c:numCache>
                <c:formatCode>0</c:formatCode>
                <c:ptCount val="3"/>
                <c:pt idx="0">
                  <c:v>3447409.05</c:v>
                </c:pt>
                <c:pt idx="1">
                  <c:v>23280319.259999998</c:v>
                </c:pt>
                <c:pt idx="2">
                  <c:v>2333515.56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A4-4004-8FF4-D3AD2BEC9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481967"/>
        <c:axId val="2080478639"/>
      </c:barChart>
      <c:catAx>
        <c:axId val="208048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478639"/>
        <c:crosses val="autoZero"/>
        <c:auto val="1"/>
        <c:lblAlgn val="ctr"/>
        <c:lblOffset val="100"/>
        <c:noMultiLvlLbl val="0"/>
      </c:catAx>
      <c:valAx>
        <c:axId val="208047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481967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7777777777777776E-2"/>
                <c:y val="0.4772685185185185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 €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'[Elaborazione dati2rev2 (1).xlsx]SUM'!$G$13:$G$15</c:f>
              <c:strCache>
                <c:ptCount val="3"/>
                <c:pt idx="0">
                  <c:v>BSB</c:v>
                </c:pt>
                <c:pt idx="1">
                  <c:v>MED</c:v>
                </c:pt>
                <c:pt idx="2">
                  <c:v>IT-TN</c:v>
                </c:pt>
              </c:strCache>
            </c:strRef>
          </c:cat>
          <c:val>
            <c:numRef>
              <c:f>'[Elaborazione dati2rev2 (1).xlsx]SUM'!$H$13:$H$15</c:f>
              <c:numCache>
                <c:formatCode>0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0-4544-8088-89BB22AB7543}"/>
            </c:ext>
          </c:extLst>
        </c:ser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'[Elaborazione dati2rev2 (1).xlsx]SUM'!$G$13:$G$15</c:f>
              <c:strCache>
                <c:ptCount val="3"/>
                <c:pt idx="0">
                  <c:v>BSB</c:v>
                </c:pt>
                <c:pt idx="1">
                  <c:v>MED</c:v>
                </c:pt>
                <c:pt idx="2">
                  <c:v>IT-TN</c:v>
                </c:pt>
              </c:strCache>
            </c:strRef>
          </c:cat>
          <c:val>
            <c:numRef>
              <c:f>'[Elaborazione dati2rev2 (1).xlsx]SUM'!$I$13:$I$15</c:f>
              <c:numCache>
                <c:formatCode>0</c:formatCode>
                <c:ptCount val="3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0-4544-8088-89BB22AB7543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'[Elaborazione dati2rev2 (1).xlsx]SUM'!$G$13:$G$15</c:f>
              <c:strCache>
                <c:ptCount val="3"/>
                <c:pt idx="0">
                  <c:v>BSB</c:v>
                </c:pt>
                <c:pt idx="1">
                  <c:v>MED</c:v>
                </c:pt>
                <c:pt idx="2">
                  <c:v>IT-TN</c:v>
                </c:pt>
              </c:strCache>
            </c:strRef>
          </c:cat>
          <c:val>
            <c:numRef>
              <c:f>'[Elaborazione dati2rev2 (1).xlsx]SUM'!$J$13:$J$15</c:f>
              <c:numCache>
                <c:formatCode>0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0-4544-8088-89BB22AB7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1186463"/>
        <c:axId val="2061182719"/>
      </c:barChart>
      <c:catAx>
        <c:axId val="206118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82719"/>
        <c:crosses val="autoZero"/>
        <c:auto val="1"/>
        <c:lblAlgn val="ctr"/>
        <c:lblOffset val="100"/>
        <c:noMultiLvlLbl val="0"/>
      </c:catAx>
      <c:valAx>
        <c:axId val="206118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n. of projects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8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DE7E-14FC-4FAB-A1D3-E791D5ECE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C5CF0-C9B7-4EB0-93EC-21C12A5F3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67C11-760A-485A-A38D-33A774D6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5B45-628E-4CC6-94F6-5EEE6C9F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8751D-8395-490B-98B5-536B2F43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65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8852-9E8E-4C50-90F2-A9D2BAB1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E2DAD-53CA-45C8-AB10-F93D0A64C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19969-D96C-4821-8634-960FDA45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0DB28-CBC3-45CD-8C0E-A8678250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33F9-5721-46E4-934D-61C4BD4D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42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A8117-57A2-4D3B-A386-26DBD38AC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07BA3-62EB-4065-BC39-EBA94ABCB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BCDCD-E3F9-4D48-985E-DE54C160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4E2DB-41F0-407D-8694-D55853A5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8691-6762-4B21-9010-95923D87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89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7DD547D-4BBA-41DF-868C-4CE96C2890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71134" y="5876926"/>
            <a:ext cx="8064500" cy="86201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altLang="ru-RU" sz="1000" dirty="0">
                <a:latin typeface="Segoe UI" pitchFamily="34" charset="0"/>
                <a:cs typeface="Segoe UI" pitchFamily="34" charset="0"/>
              </a:rPr>
              <a:t>The content of this presentation is the sole responsibility of GDSI Limited and can in no way be taken to reflect the views of the European Union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GB" altLang="ru-RU" sz="1000" dirty="0">
                <a:latin typeface="Segoe UI" pitchFamily="34" charset="0"/>
                <a:cs typeface="Segoe UI" pitchFamily="34" charset="0"/>
              </a:rPr>
              <a:t>The project is funded by the European Union and implemented </a:t>
            </a:r>
            <a:r>
              <a:rPr lang="en-US" altLang="ru-RU" sz="1000" dirty="0">
                <a:latin typeface="Segoe UI" pitchFamily="34" charset="0"/>
                <a:cs typeface="Segoe UI" pitchFamily="34" charset="0"/>
              </a:rPr>
              <a:t>by a consortium led by GDSI Limited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altLang="ru-RU" sz="1000" dirty="0">
                <a:latin typeface="Segoe UI" pitchFamily="34" charset="0"/>
                <a:cs typeface="Segoe UI" pitchFamily="34" charset="0"/>
              </a:rPr>
              <a:t>Lead implementing partner is GDSI Limited</a:t>
            </a:r>
            <a:endParaRPr lang="ru-RU" altLang="ru-RU" sz="1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50" y="1628799"/>
            <a:ext cx="8544949" cy="3816425"/>
          </a:xfrm>
        </p:spPr>
        <p:txBody>
          <a:bodyPr anchor="t"/>
          <a:lstStyle>
            <a:lvl1pPr algn="l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8843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F8EA923-8703-449E-93C7-A094965CF6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30BC3D9-169C-47DB-843A-1BBFC6902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DC16-DCD4-463A-BFB8-BA539DB671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8106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40FFE764-23FB-43B5-8F9D-0B9539743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7B38A81-41C9-407F-840F-6B48805EA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0B48-676C-42DD-91A7-AEDF653A94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51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1E5AAB2-3E3A-49BC-A177-5CF48CAE6D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EECD10C-88C2-4A9D-9017-5490A0D9C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AE69-CF0B-4D22-ACA5-88C4FB35B7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8258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16833"/>
            <a:ext cx="53848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16833"/>
            <a:ext cx="53848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E9941-3895-45C5-AA12-4E5D7D4E5D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F8DF3-1118-4B5B-87E7-0FF24B70B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62C3-E7FA-4DA5-90E7-5A988B53BB6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89384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B1850A4-9D6E-4EBC-A773-37762E72A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967A9C3-CA63-4ED6-9314-19091AAAC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1FD5-97F6-460D-A202-225595EE598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9416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072864D9-EBB4-42F4-8878-C810C58FC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11EE3240-351B-40F6-9005-75360D3706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82FD-F188-4019-A497-2BDDC62D92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577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84784"/>
            <a:ext cx="11055019" cy="36004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1988841"/>
            <a:ext cx="6815667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988841"/>
            <a:ext cx="4011084" cy="413732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178166-79F2-4944-9EF4-CA36A8A5D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FBC14-C1DD-4574-8F32-938941D88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4FB0-6C4E-45BC-8265-75B089FE586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804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6714-9E53-4FE3-9E4A-E2599F36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7697-B5EE-46A6-B9AE-73A5AFDC7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D547E-AE10-459A-829D-A9533BE4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272C7-896B-487C-BF87-2BCAB13D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9F98A-D70C-40AB-9A82-6DFD304A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226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4941168"/>
            <a:ext cx="11617291" cy="4261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49" y="1371600"/>
            <a:ext cx="11617291" cy="34255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50" y="5517232"/>
            <a:ext cx="11713301" cy="6549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DE997-3FAF-478B-A3B5-3B4BE4ECE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069C1-CA68-47B2-8922-2B138C619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FDF1-82BA-4ECA-9146-D0A4715B53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5962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619A6514-D9BD-4E0A-92E4-59E088F4C7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71134" y="5876926"/>
            <a:ext cx="8064500" cy="86201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altLang="ru-RU" sz="1000" dirty="0">
                <a:latin typeface="Segoe UI" pitchFamily="34" charset="0"/>
                <a:cs typeface="Segoe UI" pitchFamily="34" charset="0"/>
              </a:rPr>
              <a:t>The content of this presentation is the sole responsibility of GDSI Limited and can in no way be taken to reflect the views of the European Union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GB" altLang="ru-RU" sz="1000" dirty="0">
                <a:latin typeface="Segoe UI" pitchFamily="34" charset="0"/>
                <a:cs typeface="Segoe UI" pitchFamily="34" charset="0"/>
              </a:rPr>
              <a:t>The project is funded by the European Union and implemented </a:t>
            </a:r>
            <a:r>
              <a:rPr lang="en-US" altLang="ru-RU" sz="1000" dirty="0">
                <a:latin typeface="Segoe UI" pitchFamily="34" charset="0"/>
                <a:cs typeface="Segoe UI" pitchFamily="34" charset="0"/>
              </a:rPr>
              <a:t>by a consortium led by GDSI Limited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altLang="ru-RU" sz="1000" dirty="0">
                <a:latin typeface="Segoe UI" pitchFamily="34" charset="0"/>
                <a:cs typeface="Segoe UI" pitchFamily="34" charset="0"/>
              </a:rPr>
              <a:t>Lead implementing partner is GDSI Limited</a:t>
            </a:r>
            <a:endParaRPr lang="ru-RU" altLang="ru-RU" sz="1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50" y="1628799"/>
            <a:ext cx="8544949" cy="3816425"/>
          </a:xfrm>
        </p:spPr>
        <p:txBody>
          <a:bodyPr anchor="t"/>
          <a:lstStyle>
            <a:lvl1pPr algn="l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9474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0B304A9-C900-4E01-A48F-EEA3ED350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20FDE44-621A-448D-A35A-47834F8C4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BB72-5B3C-46B3-84B0-CD08DA1F6A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2523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6B131920-47F7-4B52-B83B-AC0AC715B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4CA7A432-F432-4E79-93BC-0A31860F5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514A-C8CA-4A1D-8A30-F97EB96773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0171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BBA489C-DFB3-4E12-BFFE-8C55845A07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F91FDC0-C1EC-408A-83F8-ACE8433DC3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6841-40B9-4A6B-9A40-23F407939C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5396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16833"/>
            <a:ext cx="53848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16833"/>
            <a:ext cx="53848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81F01-DFEC-4A8D-90F8-17BA57B98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BACD55-4428-4E16-BCBE-B6CA425E3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6136-69FF-4313-803E-6F63A9EACB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2159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E825EB2-D91D-406E-A1BA-8E37CB61A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1F31F3C-5E5E-4137-B0A7-476BDD0DA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1F3B-FA6D-4E8A-977D-F03DA68889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6514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46FD24CE-12BF-4CC0-85C0-FE8A3826E4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338950AF-F360-4A7D-92C3-F9294B339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946F-A8C8-4B60-B0AF-9777E6E946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322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84784"/>
            <a:ext cx="11055019" cy="36004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1988841"/>
            <a:ext cx="6815667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988841"/>
            <a:ext cx="4011084" cy="413732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48CA7-0FFB-49BB-90DB-CB50D38A76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2DFBC-B96A-47C8-9170-FD9FE4DFA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518ED-4D9A-4A6B-84A1-26C1253A8D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6899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4941168"/>
            <a:ext cx="11617291" cy="4261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49" y="1371600"/>
            <a:ext cx="11617291" cy="34255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50" y="5517232"/>
            <a:ext cx="11713301" cy="6549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021D7-50D8-4AD7-A05F-BC8163A2C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44911B-5A97-4F52-B903-A23DDA624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8CE7-A02E-4ECE-89E4-83011E903A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995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69CF-91B2-4D0F-995E-8D280DAE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FB6E3-3781-4B4B-868D-AEFBE7D9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96CF-2BEF-4588-9581-33336C57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60EEB-DCC8-42F8-86BA-19E9FD28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89A0A-235F-4E0B-8CCD-CA760191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72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9455-4AF1-4475-AF0E-8DE97968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AA743-5FED-43F1-B71A-77F02CA0F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C35DB-9A6C-4B9E-B2F8-D0F6A36AA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B52E3-79EE-40DD-88ED-DF06CE75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533C1-EA4C-43FB-8988-C38D81D4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775F8-79AD-463B-BE86-B7B825A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43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6FEC-4742-4D41-A039-F3082967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A0C5F-498A-4B64-A7A0-6236B5439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04249-55B1-49C0-9927-EE527F84A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DDDE1-63F9-41A4-A1C3-A6526E3BC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9D021-68D8-4EFC-BBEF-2D0B38AC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E9656-953C-4C5F-BB62-9C621EDF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D0C28-DEE4-4A0B-8DB9-AA3C5C3C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D51477-DEBD-408E-9004-500830F8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6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A42D-37B2-4635-8124-D7F52B28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56BA2-B9ED-4929-8F6A-E346DD37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A75B4-E5A7-45D4-80E7-2D17F624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86B00-67D5-4202-BCD3-78D31328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53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AECC1-639A-42E6-A384-9151D63E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9D886-6AB8-4BD2-82FE-DF32D4D1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1C35-865F-4109-8EA7-1AB051C3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97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D398-401A-4771-AA66-4B502C88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43AD-DBAA-415E-9010-B5857F28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28E71-3BA1-4124-A0B6-D8FA12C5A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23D40-336E-4DC3-82AD-C2D26EEC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FBF14-B2F5-46FB-8CED-2A797323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143D-1DD7-4AF4-A922-E5B008A2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2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4049-4D22-4976-BB87-4DB7B7B3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AF49D-D8BD-4DE8-AE94-A881CC3FD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3260F-360D-4F3B-85EC-BDD126290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58FF0-613C-4360-B48B-3213EF1B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DD781-F85B-406A-A6E3-E4E126CA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94C88-8DD7-46D9-A025-E1195DBD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0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0B137-EBEA-4CB9-836C-EF40331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CC58D-20DD-404E-9350-A497E7133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915E0-F8DF-4440-83E9-DEBFA7B42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C9C7-E23C-4882-B5C8-26E34F13D669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E2448-DA0D-4A1B-953B-136DFB150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A79F2-3F6F-4CFB-BB02-55DB6686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FC8B-8E43-4AB8-8DCE-9E1DCF253C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7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7B9B1CF-BEDA-485D-AFB4-CD14F496DD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908051"/>
            <a:ext cx="10972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FEDEA4C-B888-4662-A80C-324EF9ABC7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96257-0765-4C8F-BF78-252B7C907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7534" y="6381750"/>
            <a:ext cx="10081684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8379D-3155-47DF-AE8A-D8A374EA0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634" y="188914"/>
            <a:ext cx="22563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63DBD6E-A5B4-4D2C-8EDA-C9244CB6D04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02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953735"/>
          </a:solidFill>
          <a:latin typeface="Segoe UI" pitchFamily="34" charset="0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53735"/>
          </a:solidFill>
          <a:latin typeface="Segoe UI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53735"/>
          </a:solidFill>
          <a:latin typeface="Segoe UI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53735"/>
          </a:solidFill>
          <a:latin typeface="Segoe UI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53735"/>
          </a:solidFill>
          <a:latin typeface="Segoe UI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15CB1E6-206C-449E-83A4-6E15BD33BD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908051"/>
            <a:ext cx="10972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CC50209-A242-4109-A920-35D69F57BC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0316C-D71A-4F5F-BEF0-E740F1E61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7534" y="6381750"/>
            <a:ext cx="10081684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21A7A-4585-4892-A5D5-DAA5F7E5E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634" y="188914"/>
            <a:ext cx="22563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24F08B0-2203-4305-A0F3-EABA8FEF68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264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953735"/>
          </a:solidFill>
          <a:latin typeface="Segoe UI" pitchFamily="34" charset="0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53735"/>
          </a:solidFill>
          <a:latin typeface="Segoe UI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53735"/>
          </a:solidFill>
          <a:latin typeface="Segoe UI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53735"/>
          </a:solidFill>
          <a:latin typeface="Segoe UI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53735"/>
          </a:solidFill>
          <a:latin typeface="Segoe UI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D10AD4DA-6CC6-4664-9C15-BE215283F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35" y="1628775"/>
            <a:ext cx="7999392" cy="3816350"/>
          </a:xfrm>
        </p:spPr>
        <p:txBody>
          <a:bodyPr/>
          <a:lstStyle/>
          <a:p>
            <a:r>
              <a:rPr lang="en-US" altLang="en-US" dirty="0"/>
              <a:t>Case study – ENPI CBC and</a:t>
            </a:r>
            <a:br>
              <a:rPr lang="en-US" altLang="en-US" dirty="0"/>
            </a:br>
            <a:r>
              <a:rPr lang="en-US" altLang="en-US" dirty="0"/>
              <a:t>marine environment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GB" altLang="en-US" sz="2000" i="1" dirty="0">
                <a:solidFill>
                  <a:srgbClr val="FFFFFF"/>
                </a:solidFill>
              </a:rPr>
              <a:t>Tallinn 30 November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479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ижний колонтитул 3">
            <a:extLst>
              <a:ext uri="{FF2B5EF4-FFF2-40B4-BE49-F238E27FC236}">
                <a16:creationId xmlns:a16="http://schemas.microsoft.com/office/drawing/2014/main" id="{DE393B3D-76AA-4019-86DA-5E4DF1E89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prstClr val="black"/>
                </a:solidFill>
              </a:rPr>
              <a:t>The project is funded by the European Union and implemented by a consortium led by GDSI Limited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prstClr val="black"/>
                </a:solidFill>
              </a:rPr>
              <a:t>Lead Implementing partner is GDSI Limited</a:t>
            </a:r>
          </a:p>
        </p:txBody>
      </p:sp>
      <p:sp>
        <p:nvSpPr>
          <p:cNvPr id="45059" name="Номер слайда 4">
            <a:extLst>
              <a:ext uri="{FF2B5EF4-FFF2-40B4-BE49-F238E27FC236}">
                <a16:creationId xmlns:a16="http://schemas.microsoft.com/office/drawing/2014/main" id="{C6D106C7-C18D-4898-8951-9C5F772A56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3C41857-9EBC-43D6-934B-D9264DF0B5BD}" type="slidenum">
              <a:rPr lang="ru-RU" altLang="en-US" sz="12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ru-RU" altLang="en-US" sz="1200">
              <a:solidFill>
                <a:prstClr val="white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16C7DBD-A419-41C3-BF32-63C3A5F100CF}"/>
              </a:ext>
            </a:extLst>
          </p:cNvPr>
          <p:cNvSpPr txBox="1">
            <a:spLocks/>
          </p:cNvSpPr>
          <p:nvPr/>
        </p:nvSpPr>
        <p:spPr bwMode="auto">
          <a:xfrm>
            <a:off x="1524000" y="1196976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Thank you for your attention!</a:t>
            </a:r>
            <a:endParaRPr lang="en-US" sz="2600" b="1" dirty="0">
              <a:solidFill>
                <a:prstClr val="white">
                  <a:lumMod val="9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A6E7A-370E-4FFA-BEEE-7CABD4DA7BBE}"/>
              </a:ext>
            </a:extLst>
          </p:cNvPr>
          <p:cNvSpPr txBox="1"/>
          <p:nvPr/>
        </p:nvSpPr>
        <p:spPr>
          <a:xfrm>
            <a:off x="1524000" y="1884364"/>
            <a:ext cx="5761038" cy="1400175"/>
          </a:xfrm>
          <a:prstGeom prst="rect">
            <a:avLst/>
          </a:prstGeom>
          <a:noFill/>
        </p:spPr>
        <p:txBody>
          <a:bodyPr lIns="18288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Address:</a:t>
            </a:r>
            <a:r>
              <a:rPr lang="en-US" sz="1400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 GDSI </a:t>
            </a:r>
            <a:r>
              <a:rPr lang="en-US" sz="140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Limited, Block </a:t>
            </a:r>
            <a:r>
              <a:rPr lang="en-US" sz="1400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15, Galway Technology Park</a:t>
            </a:r>
            <a:br>
              <a:rPr lang="en-US" sz="1400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1400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Parkmore, Galway, Ireland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Tel.: </a:t>
            </a:r>
            <a:r>
              <a:rPr lang="en-US" sz="1400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+353 91 761000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E-mail:</a:t>
            </a:r>
            <a:r>
              <a:rPr lang="en-US" sz="1400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 consulting@gdsi.ie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Web:</a:t>
            </a:r>
            <a:r>
              <a:rPr lang="en-US" sz="1400" dirty="0">
                <a:solidFill>
                  <a:prstClr val="white">
                    <a:lumMod val="95000"/>
                  </a:prstClr>
                </a:solidFill>
                <a:latin typeface="Segoe UI" pitchFamily="34" charset="0"/>
                <a:cs typeface="Segoe UI" pitchFamily="34" charset="0"/>
              </a:rPr>
              <a:t> www.gdsi.ie </a:t>
            </a:r>
          </a:p>
        </p:txBody>
      </p:sp>
    </p:spTree>
    <p:extLst>
      <p:ext uri="{BB962C8B-B14F-4D97-AF65-F5344CB8AC3E}">
        <p14:creationId xmlns:p14="http://schemas.microsoft.com/office/powerpoint/2010/main" val="64440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06C95F47-0838-450B-A3E5-574A480328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prstClr val="black"/>
                </a:solidFill>
              </a:rPr>
              <a:t>The project is funded by the European Union and implemented by a consortium led by GDSI Limited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prstClr val="black"/>
                </a:solidFill>
              </a:rPr>
              <a:t>Lead Implementing partner is GDSI Limited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5C052276-E5B5-4415-8B7A-9371124743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A01F07C-B230-44FA-AFDB-770AF6E0BC4E}" type="slidenum">
              <a:rPr lang="ru-RU" altLang="en-US" sz="12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ru-RU" altLang="en-US" sz="1200">
              <a:solidFill>
                <a:prstClr val="white"/>
              </a:solidFill>
            </a:endParaRPr>
          </a:p>
        </p:txBody>
      </p:sp>
      <p:sp>
        <p:nvSpPr>
          <p:cNvPr id="19460" name="Title 7">
            <a:extLst>
              <a:ext uri="{FF2B5EF4-FFF2-40B4-BE49-F238E27FC236}">
                <a16:creationId xmlns:a16="http://schemas.microsoft.com/office/drawing/2014/main" id="{86662549-038C-41A4-8F21-AB479C02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582544"/>
            <a:ext cx="10972800" cy="930275"/>
          </a:xfrm>
        </p:spPr>
        <p:txBody>
          <a:bodyPr/>
          <a:lstStyle/>
          <a:p>
            <a:r>
              <a:rPr lang="en-GB" altLang="en-US" sz="2800" dirty="0"/>
              <a:t>Case study</a:t>
            </a:r>
            <a:br>
              <a:rPr lang="en-GB" altLang="en-US" sz="2800" dirty="0"/>
            </a:br>
            <a:r>
              <a:rPr lang="en-GB" altLang="en-US" sz="2800" dirty="0"/>
              <a:t>ENVIRONMENTAL OBJECTIVE IN THE THREE PROGRAMMES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FDFA21-53A4-4F52-8243-7FB736B03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68947"/>
              </p:ext>
            </p:extLst>
          </p:nvPr>
        </p:nvGraphicFramePr>
        <p:xfrm>
          <a:off x="304433" y="1541323"/>
          <a:ext cx="11392617" cy="43032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1983">
                  <a:extLst>
                    <a:ext uri="{9D8B030D-6E8A-4147-A177-3AD203B41FA5}">
                      <a16:colId xmlns:a16="http://schemas.microsoft.com/office/drawing/2014/main" val="3160637227"/>
                    </a:ext>
                  </a:extLst>
                </a:gridCol>
                <a:gridCol w="6589721">
                  <a:extLst>
                    <a:ext uri="{9D8B030D-6E8A-4147-A177-3AD203B41FA5}">
                      <a16:colId xmlns:a16="http://schemas.microsoft.com/office/drawing/2014/main" val="1244784810"/>
                    </a:ext>
                  </a:extLst>
                </a:gridCol>
                <a:gridCol w="1369808">
                  <a:extLst>
                    <a:ext uri="{9D8B030D-6E8A-4147-A177-3AD203B41FA5}">
                      <a16:colId xmlns:a16="http://schemas.microsoft.com/office/drawing/2014/main" val="705620691"/>
                    </a:ext>
                  </a:extLst>
                </a:gridCol>
                <a:gridCol w="1481105">
                  <a:extLst>
                    <a:ext uri="{9D8B030D-6E8A-4147-A177-3AD203B41FA5}">
                      <a16:colId xmlns:a16="http://schemas.microsoft.com/office/drawing/2014/main" val="4067511382"/>
                    </a:ext>
                  </a:extLst>
                </a:gridCol>
              </a:tblGrid>
              <a:tr h="3540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Basin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Specific Environmental Objectives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it-IT" sz="1600" dirty="0">
                          <a:effectLst/>
                        </a:rPr>
                        <a:t>% </a:t>
                      </a:r>
                      <a:r>
                        <a:rPr lang="it-IT" sz="1600" dirty="0" err="1">
                          <a:effectLst/>
                        </a:rPr>
                        <a:t>projects</a:t>
                      </a:r>
                      <a:r>
                        <a:rPr lang="it-IT" sz="1600" dirty="0">
                          <a:effectLst/>
                        </a:rPr>
                        <a:t> *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it-IT" sz="1600" dirty="0">
                          <a:effectLst/>
                        </a:rPr>
                        <a:t>%€*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54094"/>
                  </a:ext>
                </a:extLst>
              </a:tr>
              <a:tr h="117940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MED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400" kern="1200" dirty="0">
                          <a:effectLst/>
                        </a:rPr>
                        <a:t>Priority 2 “Promotion of environmental sustainability at the basin level”</a:t>
                      </a:r>
                    </a:p>
                    <a:p>
                      <a:pPr marL="0" lvl="0" indent="-1714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effectLst/>
                        </a:rPr>
                        <a:t>Measure 2.1: Prevention and reduction of risk factors for the environment and enhancement of natural common heritage;</a:t>
                      </a:r>
                    </a:p>
                    <a:p>
                      <a:pPr marL="0" indent="-1714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effectLst/>
                        </a:rPr>
                        <a:t>Measure 2.2:  Promotion of renewable energy use and improvement of energy efficiency contributing to addressing, among other challenges, climate change</a:t>
                      </a:r>
                      <a:endParaRPr lang="it-I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it-IT" sz="1200" dirty="0">
                          <a:effectLst/>
                        </a:rPr>
                        <a:t>43%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it-IT" sz="1200" dirty="0">
                          <a:effectLst/>
                        </a:rPr>
                        <a:t>49%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704381"/>
                  </a:ext>
                </a:extLst>
              </a:tr>
              <a:tr h="87466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Black sea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400" kern="1200" dirty="0">
                          <a:effectLst/>
                        </a:rPr>
                        <a:t>Priority 2 “Promotion of sustainable development”</a:t>
                      </a:r>
                    </a:p>
                    <a:p>
                      <a:pPr marL="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effectLst/>
                        </a:rPr>
                        <a:t>Measure 2.1:  Efficient management of natural resources in agriculture and fishery;</a:t>
                      </a:r>
                    </a:p>
                    <a:p>
                      <a:pPr marL="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effectLst/>
                        </a:rPr>
                        <a:t>Measure 2.2:  Enhancement of natural and cultural heritage;</a:t>
                      </a:r>
                    </a:p>
                    <a:p>
                      <a:pPr marL="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effectLst/>
                        </a:rPr>
                        <a:t>Measure 2.3:  Development of sustainable energy. 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it-IT" sz="1200" dirty="0">
                          <a:effectLst/>
                        </a:rPr>
                        <a:t>44%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it-IT" sz="1200" dirty="0">
                          <a:effectLst/>
                        </a:rPr>
                        <a:t>49%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7238014"/>
                  </a:ext>
                </a:extLst>
              </a:tr>
              <a:tr h="189510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it-IT" sz="1600" kern="1200" dirty="0" err="1">
                          <a:effectLst/>
                        </a:rPr>
                        <a:t>Italy</a:t>
                      </a:r>
                      <a:r>
                        <a:rPr lang="it-IT" sz="1600" kern="1200" dirty="0">
                          <a:effectLst/>
                        </a:rPr>
                        <a:t>-Tunisia</a:t>
                      </a:r>
                      <a:endParaRPr lang="it-IT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400" kern="1200" dirty="0">
                          <a:effectLst/>
                        </a:rPr>
                        <a:t>Priority 2: “Sharing resources and competencies for environmental protection and conservation”</a:t>
                      </a:r>
                    </a:p>
                    <a:p>
                      <a:pPr marL="0" lvl="0" indent="-1714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effectLst/>
                        </a:rPr>
                        <a:t>Measure 2.1 - Strengthening the joint knowledge and information base needed to address common challenges in the environmental protection of river and maritime systems;</a:t>
                      </a:r>
                    </a:p>
                    <a:p>
                      <a:pPr marL="0" lvl="0" indent="-1714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effectLst/>
                        </a:rPr>
                        <a:t>Measure 2.2 - Promoting research, innovation and awareness in the field of conservation and environmental protection for protected natural areas;</a:t>
                      </a:r>
                    </a:p>
                    <a:p>
                      <a:pPr marL="0" lvl="0" indent="-1714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effectLst/>
                        </a:rPr>
                        <a:t>Measure 2.3 - Promotion of cooperation initiatives aimed at innovation in technologies and management of solid waste and wastewater management systems.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it-IT" sz="1200" dirty="0">
                          <a:effectLst/>
                        </a:rPr>
                        <a:t>26%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it-IT" sz="1200" dirty="0">
                          <a:effectLst/>
                        </a:rPr>
                        <a:t>26%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97067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744A31-4E47-49C6-8C0C-CEE5F6D278A4}"/>
              </a:ext>
            </a:extLst>
          </p:cNvPr>
          <p:cNvSpPr txBox="1"/>
          <p:nvPr/>
        </p:nvSpPr>
        <p:spPr>
          <a:xfrm>
            <a:off x="514341" y="5844569"/>
            <a:ext cx="1097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*w</a:t>
            </a:r>
            <a:r>
              <a:rPr lang="en-GB" sz="1000" dirty="0" err="1"/>
              <a:t>ith</a:t>
            </a:r>
            <a:r>
              <a:rPr lang="en-GB" sz="1000" dirty="0"/>
              <a:t> a direct or indirect environmental dimension (not related only to environmental objectives)</a:t>
            </a:r>
          </a:p>
          <a:p>
            <a:r>
              <a:rPr lang="it-IT" sz="1000" dirty="0" err="1"/>
              <a:t>Programmes</a:t>
            </a:r>
            <a:r>
              <a:rPr lang="it-IT" sz="1000" dirty="0"/>
              <a:t> analysed: ENPI CBC Black Sea Basin, ENPI CBC Med, ENPI CBC Italy-Tunisia </a:t>
            </a:r>
          </a:p>
        </p:txBody>
      </p:sp>
    </p:spTree>
    <p:extLst>
      <p:ext uri="{BB962C8B-B14F-4D97-AF65-F5344CB8AC3E}">
        <p14:creationId xmlns:p14="http://schemas.microsoft.com/office/powerpoint/2010/main" val="29890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06C95F47-0838-450B-A3E5-574A480328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prstClr val="black"/>
                </a:solidFill>
              </a:rPr>
              <a:t>The project is funded by the European Union and implemented by a consortium led by GDSI Limited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prstClr val="black"/>
                </a:solidFill>
              </a:rPr>
              <a:t>Lead Implementing partner is GDSI Limited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5C052276-E5B5-4415-8B7A-9371124743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A01F07C-B230-44FA-AFDB-770AF6E0BC4E}" type="slidenum">
              <a:rPr lang="ru-RU" altLang="en-US" sz="12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ru-RU" altLang="en-US" sz="1200">
              <a:solidFill>
                <a:prstClr val="white"/>
              </a:solidFill>
            </a:endParaRPr>
          </a:p>
        </p:txBody>
      </p:sp>
      <p:sp>
        <p:nvSpPr>
          <p:cNvPr id="19460" name="Title 7">
            <a:extLst>
              <a:ext uri="{FF2B5EF4-FFF2-40B4-BE49-F238E27FC236}">
                <a16:creationId xmlns:a16="http://schemas.microsoft.com/office/drawing/2014/main" id="{86662549-038C-41A4-8F21-AB479C02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0734"/>
            <a:ext cx="10972800" cy="930275"/>
          </a:xfrm>
        </p:spPr>
        <p:txBody>
          <a:bodyPr/>
          <a:lstStyle/>
          <a:p>
            <a:r>
              <a:rPr lang="en-GB" altLang="en-US" sz="2800" dirty="0"/>
              <a:t>Case study</a:t>
            </a:r>
            <a:br>
              <a:rPr lang="en-GB" altLang="en-US" sz="2800" dirty="0"/>
            </a:br>
            <a:r>
              <a:rPr lang="en-GB" altLang="en-US" sz="2800" dirty="0"/>
              <a:t>ENVIRONMENTAL CONTEXT IN SEA BASIN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FDFA21-53A4-4F52-8243-7FB736B03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83961"/>
              </p:ext>
            </p:extLst>
          </p:nvPr>
        </p:nvGraphicFramePr>
        <p:xfrm>
          <a:off x="609600" y="1849439"/>
          <a:ext cx="10880033" cy="33468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12695">
                  <a:extLst>
                    <a:ext uri="{9D8B030D-6E8A-4147-A177-3AD203B41FA5}">
                      <a16:colId xmlns:a16="http://schemas.microsoft.com/office/drawing/2014/main" val="3160637227"/>
                    </a:ext>
                  </a:extLst>
                </a:gridCol>
                <a:gridCol w="1785985">
                  <a:extLst>
                    <a:ext uri="{9D8B030D-6E8A-4147-A177-3AD203B41FA5}">
                      <a16:colId xmlns:a16="http://schemas.microsoft.com/office/drawing/2014/main" val="1244784810"/>
                    </a:ext>
                  </a:extLst>
                </a:gridCol>
                <a:gridCol w="1785985">
                  <a:extLst>
                    <a:ext uri="{9D8B030D-6E8A-4147-A177-3AD203B41FA5}">
                      <a16:colId xmlns:a16="http://schemas.microsoft.com/office/drawing/2014/main" val="705620691"/>
                    </a:ext>
                  </a:extLst>
                </a:gridCol>
                <a:gridCol w="1795640">
                  <a:extLst>
                    <a:ext uri="{9D8B030D-6E8A-4147-A177-3AD203B41FA5}">
                      <a16:colId xmlns:a16="http://schemas.microsoft.com/office/drawing/2014/main" val="4067511382"/>
                    </a:ext>
                  </a:extLst>
                </a:gridCol>
                <a:gridCol w="1796848">
                  <a:extLst>
                    <a:ext uri="{9D8B030D-6E8A-4147-A177-3AD203B41FA5}">
                      <a16:colId xmlns:a16="http://schemas.microsoft.com/office/drawing/2014/main" val="1085863308"/>
                    </a:ext>
                  </a:extLst>
                </a:gridCol>
                <a:gridCol w="1802880">
                  <a:extLst>
                    <a:ext uri="{9D8B030D-6E8A-4147-A177-3AD203B41FA5}">
                      <a16:colId xmlns:a16="http://schemas.microsoft.com/office/drawing/2014/main" val="700220452"/>
                    </a:ext>
                  </a:extLst>
                </a:gridCol>
              </a:tblGrid>
              <a:tr h="25001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Basin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Fish stocks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Water quality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Climate change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Biodiversity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Population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54094"/>
                  </a:ext>
                </a:extLst>
              </a:tr>
              <a:tr h="150679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Mediterranean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 dirty="0">
                          <a:effectLst/>
                        </a:rPr>
                        <a:t>91% of stocks for which an assessment has been done are overfished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 dirty="0">
                          <a:effectLst/>
                        </a:rPr>
                        <a:t>Only localized phenomena of pollution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 dirty="0">
                          <a:effectLst/>
                        </a:rPr>
                        <a:t>Hot spot with different problems: drought, sea-level rise, rise in temperature.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 dirty="0">
                          <a:effectLst/>
                        </a:rPr>
                        <a:t>High diversity of species. Some risks from invasive species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>
                          <a:effectLst/>
                        </a:rPr>
                        <a:t>High concentration of population along coasts (143 million people in border countries)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704381"/>
                  </a:ext>
                </a:extLst>
              </a:tr>
              <a:tr h="159004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US" sz="1600" dirty="0">
                          <a:effectLst/>
                        </a:rPr>
                        <a:t>Black sea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 dirty="0">
                          <a:effectLst/>
                        </a:rPr>
                        <a:t>Most species fished beyond biologically sustainable limits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 dirty="0">
                          <a:effectLst/>
                        </a:rPr>
                        <a:t>Pollution from nutrients is relevant but stable recent years.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>
                          <a:effectLst/>
                        </a:rPr>
                        <a:t>Warming of sea surface lower than the global average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 dirty="0">
                          <a:effectLst/>
                        </a:rPr>
                        <a:t>Deterioration of diversity in species because of human pressure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798820" algn="l"/>
                        </a:tabLst>
                      </a:pPr>
                      <a:r>
                        <a:rPr lang="en-GB" sz="1600" dirty="0">
                          <a:effectLst/>
                        </a:rPr>
                        <a:t>A population of 66.9 million people lives in countries along the coasts of the Black Sea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72380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744A31-4E47-49C6-8C0C-CEE5F6D278A4}"/>
              </a:ext>
            </a:extLst>
          </p:cNvPr>
          <p:cNvSpPr txBox="1"/>
          <p:nvPr/>
        </p:nvSpPr>
        <p:spPr>
          <a:xfrm>
            <a:off x="516833" y="5768131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Programmes analysed: ENPI CBC Black Sea Basin, ENPI CBC Med, ENPI CBC Italy-Tunisia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862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4F41-7C7A-48D6-B885-FE7E8011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938" y="607225"/>
            <a:ext cx="12591875" cy="576263"/>
          </a:xfrm>
        </p:spPr>
        <p:txBody>
          <a:bodyPr/>
          <a:lstStyle/>
          <a:p>
            <a:r>
              <a:rPr lang="en-GB" dirty="0"/>
              <a:t>PROGRAMME INTERVENTION LOGIC – marine interventions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A7DD9-A9CA-4CB5-895E-708C0D534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F98A9-B045-4FF8-B179-35EFD96F7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8DC16-DCD4-463A-BFB8-BA539DB6717B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0833DE5-0FBA-4D19-9971-A07108FF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45" y="1236674"/>
            <a:ext cx="8925070" cy="48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CD33-A1A6-431C-BF34-FA71FB4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781190"/>
            <a:ext cx="10972800" cy="929342"/>
          </a:xfrm>
        </p:spPr>
        <p:txBody>
          <a:bodyPr/>
          <a:lstStyle/>
          <a:p>
            <a:r>
              <a:rPr lang="en-GB" altLang="en-US" dirty="0"/>
              <a:t>Case study – Environment</a:t>
            </a:r>
            <a:br>
              <a:rPr lang="en-GB" altLang="en-US" dirty="0"/>
            </a:br>
            <a:r>
              <a:rPr lang="en-GB" altLang="en-US" dirty="0"/>
              <a:t>OVERVIEW OF MARINE PROJECTS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7E75E-62F1-4D86-9005-15C45F776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0F132-ADDE-4DD0-986F-36DC0264D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8DC16-DCD4-463A-BFB8-BA539DB6717B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  <p:graphicFrame>
        <p:nvGraphicFramePr>
          <p:cNvPr id="6" name="Grafico 13">
            <a:extLst>
              <a:ext uri="{FF2B5EF4-FFF2-40B4-BE49-F238E27FC236}">
                <a16:creationId xmlns:a16="http://schemas.microsoft.com/office/drawing/2014/main" id="{381915E5-C385-47B0-B32A-3F7D607CA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647509"/>
              </p:ext>
            </p:extLst>
          </p:nvPr>
        </p:nvGraphicFramePr>
        <p:xfrm>
          <a:off x="1007534" y="2146850"/>
          <a:ext cx="4526859" cy="286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4">
            <a:extLst>
              <a:ext uri="{FF2B5EF4-FFF2-40B4-BE49-F238E27FC236}">
                <a16:creationId xmlns:a16="http://schemas.microsoft.com/office/drawing/2014/main" id="{DBF8EF73-5A7C-4054-B66F-8DC179861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066826"/>
              </p:ext>
            </p:extLst>
          </p:nvPr>
        </p:nvGraphicFramePr>
        <p:xfrm>
          <a:off x="6506817" y="2133599"/>
          <a:ext cx="4557000" cy="287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6C0A2F5-939D-4BC0-8F76-EFAA88A7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923" y="5225257"/>
            <a:ext cx="4568363" cy="12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4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CD33-A1A6-431C-BF34-FA71FB4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954156"/>
            <a:ext cx="10972800" cy="756375"/>
          </a:xfrm>
        </p:spPr>
        <p:txBody>
          <a:bodyPr/>
          <a:lstStyle/>
          <a:p>
            <a:r>
              <a:rPr lang="en-GB" altLang="en-US" dirty="0"/>
              <a:t>Case study – field-visit projects 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7E75E-62F1-4D86-9005-15C45F776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project is funded by the European Union and implemented by a consortium led by GDSI Limited</a:t>
            </a:r>
          </a:p>
          <a:p>
            <a:pPr>
              <a:defRPr/>
            </a:pPr>
            <a:r>
              <a:rPr lang="en-US"/>
              <a:t>Lead Implementing partner is GDSI Limited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0F132-ADDE-4DD0-986F-36DC0264D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8DC16-DCD4-463A-BFB8-BA539DB6717B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CD1112-BC40-45A6-9867-4644F804F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04804"/>
              </p:ext>
            </p:extLst>
          </p:nvPr>
        </p:nvGraphicFramePr>
        <p:xfrm>
          <a:off x="861391" y="1821658"/>
          <a:ext cx="9501809" cy="340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3468">
                  <a:extLst>
                    <a:ext uri="{9D8B030D-6E8A-4147-A177-3AD203B41FA5}">
                      <a16:colId xmlns:a16="http://schemas.microsoft.com/office/drawing/2014/main" val="1159427287"/>
                    </a:ext>
                  </a:extLst>
                </a:gridCol>
                <a:gridCol w="2386254">
                  <a:extLst>
                    <a:ext uri="{9D8B030D-6E8A-4147-A177-3AD203B41FA5}">
                      <a16:colId xmlns:a16="http://schemas.microsoft.com/office/drawing/2014/main" val="2011478410"/>
                    </a:ext>
                  </a:extLst>
                </a:gridCol>
                <a:gridCol w="1640682">
                  <a:extLst>
                    <a:ext uri="{9D8B030D-6E8A-4147-A177-3AD203B41FA5}">
                      <a16:colId xmlns:a16="http://schemas.microsoft.com/office/drawing/2014/main" val="62284994"/>
                    </a:ext>
                  </a:extLst>
                </a:gridCol>
                <a:gridCol w="3461405">
                  <a:extLst>
                    <a:ext uri="{9D8B030D-6E8A-4147-A177-3AD203B41FA5}">
                      <a16:colId xmlns:a16="http://schemas.microsoft.com/office/drawing/2014/main" val="2691493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Project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Thematic 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Budget €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Programme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3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REEFS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Artificial Reefs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758,660.47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BSB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88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SRCSSMBSF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Fishing stock measurement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380,271.05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BSB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59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BIOVEQ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Halieutic resources exploitation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1.721.990,40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IT-TU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649662"/>
                  </a:ext>
                </a:extLst>
              </a:tr>
              <a:tr h="226864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CBA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Marine Local fishing management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774.427,00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IT-TU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86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err="1">
                          <a:effectLst/>
                        </a:rPr>
                        <a:t>JellyRisk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Marine ecosystem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2.593.194,23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62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effectLst/>
                        </a:rPr>
                        <a:t>M-3HABs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Marine ecosystem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effectLst/>
                        </a:rPr>
                        <a:t>1.798.254,00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11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5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06C95F47-0838-450B-A3E5-574A480328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project is funded by the European Union and implemented by a consortium led by GDSI Limited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Lead Implementing partner is GDSI Limited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5C052276-E5B5-4415-8B7A-9371124743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A01F07C-B230-44FA-AFDB-770AF6E0BC4E}" type="slidenum">
              <a:rPr kumimoji="0" lang="ru-RU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ru-RU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460" name="Title 7">
            <a:extLst>
              <a:ext uri="{FF2B5EF4-FFF2-40B4-BE49-F238E27FC236}">
                <a16:creationId xmlns:a16="http://schemas.microsoft.com/office/drawing/2014/main" id="{86662549-038C-41A4-8F21-AB479C02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9339"/>
            <a:ext cx="10972800" cy="917023"/>
          </a:xfrm>
        </p:spPr>
        <p:txBody>
          <a:bodyPr/>
          <a:lstStyle/>
          <a:p>
            <a:r>
              <a:rPr lang="en-GB" altLang="en-US" dirty="0"/>
              <a:t>Case study – Environment</a:t>
            </a:r>
            <a:br>
              <a:rPr lang="en-GB" altLang="en-US" dirty="0"/>
            </a:br>
            <a:r>
              <a:rPr lang="en-GB" altLang="en-US" dirty="0"/>
              <a:t>PROJECT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74537-1AF7-40B2-BECD-4C9122DF1BC9}"/>
              </a:ext>
            </a:extLst>
          </p:cNvPr>
          <p:cNvSpPr txBox="1"/>
          <p:nvPr/>
        </p:nvSpPr>
        <p:spPr>
          <a:xfrm>
            <a:off x="609600" y="1825074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105E0-3CAB-40D7-AFA5-66CE7267F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73356" y="1781662"/>
            <a:ext cx="7762277" cy="4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5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06C95F47-0838-450B-A3E5-574A480328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project is funded by the European Union and implemented by a consortium led by GDSI Limited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Lead Implementing partner is GDSI Limited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5C052276-E5B5-4415-8B7A-9371124743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A01F07C-B230-44FA-AFDB-770AF6E0BC4E}" type="slidenum">
              <a:rPr kumimoji="0" lang="ru-RU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ru-RU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460" name="Title 7">
            <a:extLst>
              <a:ext uri="{FF2B5EF4-FFF2-40B4-BE49-F238E27FC236}">
                <a16:creationId xmlns:a16="http://schemas.microsoft.com/office/drawing/2014/main" id="{86662549-038C-41A4-8F21-AB479C02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045"/>
            <a:ext cx="10972800" cy="930275"/>
          </a:xfrm>
        </p:spPr>
        <p:txBody>
          <a:bodyPr/>
          <a:lstStyle/>
          <a:p>
            <a:r>
              <a:rPr lang="en-GB" altLang="en-US" dirty="0"/>
              <a:t>Case study – Environment</a:t>
            </a:r>
            <a:br>
              <a:rPr lang="en-GB" altLang="en-US" dirty="0"/>
            </a:br>
            <a:r>
              <a:rPr lang="en-GB" altLang="en-US" dirty="0"/>
              <a:t>KEY FINDINGS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5000D1-F4F2-4E3E-9C87-1271A7823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622471"/>
              </p:ext>
            </p:extLst>
          </p:nvPr>
        </p:nvGraphicFramePr>
        <p:xfrm>
          <a:off x="609600" y="1661320"/>
          <a:ext cx="10972800" cy="4474741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119952">
                  <a:extLst>
                    <a:ext uri="{9D8B030D-6E8A-4147-A177-3AD203B41FA5}">
                      <a16:colId xmlns:a16="http://schemas.microsoft.com/office/drawing/2014/main" val="3963261574"/>
                    </a:ext>
                  </a:extLst>
                </a:gridCol>
                <a:gridCol w="8852848">
                  <a:extLst>
                    <a:ext uri="{9D8B030D-6E8A-4147-A177-3AD203B41FA5}">
                      <a16:colId xmlns:a16="http://schemas.microsoft.com/office/drawing/2014/main" val="1881613169"/>
                    </a:ext>
                  </a:extLst>
                </a:gridCol>
              </a:tblGrid>
              <a:tr h="79613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Relevance and strategy design</a:t>
                      </a:r>
                      <a:endParaRPr lang="it-IT" b="1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effectLst/>
                        </a:rPr>
                        <a:t>Correct geographical scale to address current key environmental issues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effectLst/>
                        </a:rPr>
                        <a:t>High share of their budget to environmental issues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effectLst/>
                        </a:rPr>
                        <a:t>Clear issue related to the legislative context in partner countries </a:t>
                      </a:r>
                      <a:endParaRPr lang="it-IT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96791"/>
                  </a:ext>
                </a:extLst>
              </a:tr>
              <a:tr h="56775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Efficiency</a:t>
                      </a:r>
                      <a:endParaRPr lang="it-IT" b="1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/>
                        <a:t>Administrative burden at national (legislative), programme (monitoring) and EU level (use of PRAG)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/>
                        <a:t>Frequent difficulty in the transferring of funds from third-country partners to the EU</a:t>
                      </a:r>
                      <a:endParaRPr lang="it-IT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71164"/>
                  </a:ext>
                </a:extLst>
              </a:tr>
              <a:tr h="79613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Effectiveness</a:t>
                      </a:r>
                      <a:endParaRPr lang="it-IT" b="1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/>
                        <a:t>Achievements are mostly measured through output indicators instead of results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/>
                        <a:t>Most analysed projects were research-oriented with the objective of increasing knowledge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/>
                        <a:t>Intangible results: enhancement of management capacity, improvement of decision-making</a:t>
                      </a:r>
                      <a:endParaRPr lang="it-IT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25123"/>
                  </a:ext>
                </a:extLst>
              </a:tr>
              <a:tr h="79613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Impact</a:t>
                      </a:r>
                      <a:endParaRPr lang="it-IT" b="1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Financial allocation is insufficient to produce impacts </a:t>
                      </a:r>
                      <a:r>
                        <a:rPr lang="en-GB" sz="1600" kern="1200" dirty="0">
                          <a:effectLst/>
                        </a:rPr>
                        <a:t>considering the marine environmental issues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effectLst/>
                        </a:rPr>
                        <a:t>Produced changes could be analysed only at very small scales</a:t>
                      </a:r>
                      <a:endParaRPr lang="en-US" sz="16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effectLst/>
                        </a:rPr>
                        <a:t>Larger tangible impacts in the long term are more hypothetical and difficult to measure</a:t>
                      </a:r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04228"/>
                  </a:ext>
                </a:extLst>
              </a:tr>
              <a:tr h="60378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Sustainability</a:t>
                      </a:r>
                      <a:endParaRPr lang="it-IT" b="1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effectLst/>
                        </a:rPr>
                        <a:t>An exit strategy was absent in most of the projects analysed, challenges with projects follow-up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effectLst/>
                        </a:rPr>
                        <a:t>Partners from third countries will participate again in ENI or other EU financial instruments, also as LP</a:t>
                      </a:r>
                      <a:endParaRPr lang="it-IT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27793"/>
                  </a:ext>
                </a:extLst>
              </a:tr>
              <a:tr h="66961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Added value</a:t>
                      </a:r>
                      <a:endParaRPr lang="it-IT" b="1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effectLst/>
                        </a:rPr>
                        <a:t>Cross-border partnership established within the projects was appreciated (networking, knowledge transfer, economy of scale, supporting activities between partners and pilot results obtained)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effectLst/>
                        </a:rPr>
                        <a:t>partnerships were perceived as well balanced</a:t>
                      </a:r>
                      <a:endParaRPr lang="it-IT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59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2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06C95F47-0838-450B-A3E5-574A480328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project is funded by the European Union and implemented by a consortium led by GDSI Limited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Lead Implementing partner is GDSI Limited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5C052276-E5B5-4415-8B7A-9371124743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A01F07C-B230-44FA-AFDB-770AF6E0BC4E}" type="slidenum">
              <a:rPr kumimoji="0" lang="ru-RU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0" lang="ru-RU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460" name="Title 7">
            <a:extLst>
              <a:ext uri="{FF2B5EF4-FFF2-40B4-BE49-F238E27FC236}">
                <a16:creationId xmlns:a16="http://schemas.microsoft.com/office/drawing/2014/main" id="{86662549-038C-41A4-8F21-AB479C02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045"/>
            <a:ext cx="10972800" cy="930275"/>
          </a:xfrm>
        </p:spPr>
        <p:txBody>
          <a:bodyPr/>
          <a:lstStyle/>
          <a:p>
            <a:r>
              <a:rPr lang="en-GB" altLang="en-US" dirty="0"/>
              <a:t>Case study – Environment</a:t>
            </a:r>
            <a:br>
              <a:rPr lang="en-GB" altLang="en-US" dirty="0"/>
            </a:br>
            <a:r>
              <a:rPr lang="en-GB" altLang="en-US" dirty="0"/>
              <a:t>RECOMMENDATIONS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74537-1AF7-40B2-BECD-4C9122DF1BC9}"/>
              </a:ext>
            </a:extLst>
          </p:cNvPr>
          <p:cNvSpPr txBox="1"/>
          <p:nvPr/>
        </p:nvSpPr>
        <p:spPr>
          <a:xfrm>
            <a:off x="609600" y="1838326"/>
            <a:ext cx="109728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Identify key environmental issues </a:t>
            </a:r>
            <a:r>
              <a:rPr lang="en-GB" dirty="0"/>
              <a:t>for each programme, providing a </a:t>
            </a:r>
            <a:r>
              <a:rPr lang="en-GB" b="1" dirty="0"/>
              <a:t>clear theory of change of interventions</a:t>
            </a:r>
            <a:r>
              <a:rPr lang="en-GB" dirty="0"/>
              <a:t>, with identification of indicators and targets which illustrate expected results and impacts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More concentration </a:t>
            </a:r>
            <a:r>
              <a:rPr lang="en-GB" dirty="0"/>
              <a:t>of </a:t>
            </a:r>
            <a:r>
              <a:rPr lang="en-GB" b="1" dirty="0"/>
              <a:t>financial resources </a:t>
            </a:r>
            <a:r>
              <a:rPr lang="en-GB" dirty="0"/>
              <a:t>on measures addressing </a:t>
            </a:r>
            <a:r>
              <a:rPr lang="en-GB" b="1" dirty="0"/>
              <a:t>overfishing</a:t>
            </a:r>
            <a:r>
              <a:rPr lang="en-GB" dirty="0"/>
              <a:t>, </a:t>
            </a:r>
            <a:r>
              <a:rPr lang="en-GB" b="1" dirty="0"/>
              <a:t>marine ecosystems </a:t>
            </a:r>
            <a:r>
              <a:rPr lang="en-GB" dirty="0"/>
              <a:t>and </a:t>
            </a:r>
            <a:r>
              <a:rPr lang="en-GB" b="1" dirty="0"/>
              <a:t>biodiversity </a:t>
            </a:r>
            <a:r>
              <a:rPr lang="en-GB" dirty="0"/>
              <a:t>as a priority in Sea-basin and marine programme</a:t>
            </a:r>
            <a:r>
              <a:rPr lang="it-IT" dirty="0"/>
              <a:t>s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Select </a:t>
            </a:r>
            <a:r>
              <a:rPr lang="en-GB" dirty="0"/>
              <a:t>projects with </a:t>
            </a:r>
            <a:r>
              <a:rPr lang="en-GB" b="1" dirty="0"/>
              <a:t>indicators and targets consistent with programme objectives </a:t>
            </a:r>
            <a:r>
              <a:rPr lang="en-GB" dirty="0"/>
              <a:t>and with a clear </a:t>
            </a:r>
            <a:r>
              <a:rPr lang="en-GB" b="1" dirty="0"/>
              <a:t>exit strategy 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Select</a:t>
            </a:r>
            <a:r>
              <a:rPr lang="en-GB" dirty="0"/>
              <a:t> </a:t>
            </a:r>
            <a:r>
              <a:rPr lang="en-GB" b="1" dirty="0"/>
              <a:t>research projects </a:t>
            </a:r>
            <a:r>
              <a:rPr lang="en-GB" dirty="0"/>
              <a:t>with </a:t>
            </a:r>
            <a:r>
              <a:rPr lang="en-GB" b="1" dirty="0"/>
              <a:t>evident</a:t>
            </a:r>
            <a:r>
              <a:rPr lang="en-GB" dirty="0"/>
              <a:t> and demonstrable </a:t>
            </a:r>
            <a:r>
              <a:rPr lang="en-GB" b="1" dirty="0"/>
              <a:t>long-term sustainable impacts </a:t>
            </a:r>
            <a:r>
              <a:rPr lang="en-GB" dirty="0"/>
              <a:t>across the borders. Projects with </a:t>
            </a:r>
            <a:r>
              <a:rPr lang="en-GB" b="1" dirty="0"/>
              <a:t>evident, long-term and sustainable socio-economic impacts </a:t>
            </a:r>
            <a:r>
              <a:rPr lang="en-GB" dirty="0"/>
              <a:t>should be given financing </a:t>
            </a:r>
            <a:r>
              <a:rPr lang="en-GB" b="1" dirty="0"/>
              <a:t>priority</a:t>
            </a:r>
            <a:r>
              <a:rPr lang="en-GB" dirty="0"/>
              <a:t>.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Support</a:t>
            </a:r>
            <a:r>
              <a:rPr lang="en-GB" dirty="0"/>
              <a:t> </a:t>
            </a:r>
            <a:r>
              <a:rPr lang="en-GB" b="1" dirty="0"/>
              <a:t>governments</a:t>
            </a:r>
            <a:r>
              <a:rPr lang="en-GB" dirty="0"/>
              <a:t> and </a:t>
            </a:r>
            <a:r>
              <a:rPr lang="en-GB" b="1" dirty="0"/>
              <a:t>local authorities </a:t>
            </a:r>
            <a:r>
              <a:rPr lang="en-GB" dirty="0"/>
              <a:t>in partner countries through dedicated </a:t>
            </a:r>
            <a:r>
              <a:rPr lang="en-GB" b="1" dirty="0"/>
              <a:t>technical assistance</a:t>
            </a:r>
            <a:r>
              <a:rPr lang="en-GB" dirty="0"/>
              <a:t>, making the </a:t>
            </a:r>
            <a:r>
              <a:rPr lang="en-GB" b="1" dirty="0"/>
              <a:t>normative context more responsive </a:t>
            </a:r>
            <a:r>
              <a:rPr lang="en-GB" dirty="0"/>
              <a:t>to cooperation projects 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916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1008</Words>
  <Application>Microsoft Office PowerPoint</Application>
  <PresentationFormat>Widescreen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Times New Roman</vt:lpstr>
      <vt:lpstr>Office Theme</vt:lpstr>
      <vt:lpstr>Тема Office</vt:lpstr>
      <vt:lpstr>1_Тема Office</vt:lpstr>
      <vt:lpstr>Case study – ENPI CBC and marine environment    Tallinn 30 November 2017</vt:lpstr>
      <vt:lpstr>Case study ENVIRONMENTAL OBJECTIVE IN THE THREE PROGRAMMES</vt:lpstr>
      <vt:lpstr>Case study ENVIRONMENTAL CONTEXT IN SEA BASIN</vt:lpstr>
      <vt:lpstr>PROGRAMME INTERVENTION LOGIC – marine interventions</vt:lpstr>
      <vt:lpstr>Case study – Environment OVERVIEW OF MARINE PROJECTS</vt:lpstr>
      <vt:lpstr>Case study – field-visit projects </vt:lpstr>
      <vt:lpstr>Case study – Environment PROJECT OUTCOMES</vt:lpstr>
      <vt:lpstr>Case study – Environment KEY FINDINGS</vt:lpstr>
      <vt:lpstr>Case study – Environment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- Environment</dc:title>
  <dc:creator>DEA</dc:creator>
  <cp:lastModifiedBy>Paul Georis</cp:lastModifiedBy>
  <cp:revision>56</cp:revision>
  <dcterms:created xsi:type="dcterms:W3CDTF">2017-11-14T10:08:35Z</dcterms:created>
  <dcterms:modified xsi:type="dcterms:W3CDTF">2017-11-24T09:06:29Z</dcterms:modified>
</cp:coreProperties>
</file>